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66"/>
    <a:srgbClr val="FFCCFF"/>
    <a:srgbClr val="000066"/>
    <a:srgbClr val="F8DD9A"/>
    <a:srgbClr val="800080"/>
    <a:srgbClr val="5F5F5F"/>
    <a:srgbClr val="339933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0570D-2488-4154-B522-1DB62EC950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992E6-1CE5-4B51-B17A-A629CA6269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4ABFC-F037-4596-979E-2A7CB13531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32714-0B6C-4CEE-9438-4B19D11AAF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B178D-A13C-4F90-8B40-14ED86B9E3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2C12-DB74-4983-BE26-9A5072F63D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7D52A-0847-4AF7-90DB-2E247A81AA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F5456-68D5-4CAA-A82E-904DF21DBB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925FB-771B-43FD-B286-AF29113545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F64A8-DAEC-49D0-A1E7-C79E870D5D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0A5B9-2FF5-49F8-9922-9983C37D40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102C3D1-4F86-4AAE-9660-F8A1E8F92F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71500" y="1143000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630238" algn="l"/>
              </a:tabLst>
              <a:defRPr/>
            </a:pPr>
            <a:r>
              <a:rPr lang="ru-RU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Единый урок безопасности </a:t>
            </a:r>
          </a:p>
          <a:p>
            <a:pPr algn="ctr" eaLnBrk="1" hangingPunct="1">
              <a:tabLst>
                <a:tab pos="630238" algn="l"/>
              </a:tabLst>
              <a:defRPr/>
            </a:pPr>
            <a:r>
              <a:rPr lang="ru-RU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в сети Интернет.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Заводи себе будильник,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 садясь за компьютер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Изучай полезные социальные сервисы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Обновляй антивирусную программу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Не скачивай нелицензионные программные продукты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3850" y="212725"/>
            <a:ext cx="8054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Использование Интернета является безопасным,</a:t>
            </a:r>
          </a:p>
          <a:p>
            <a:pPr algn="ctr" eaLnBrk="1" hangingPunct="1"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если выполняются</a:t>
            </a:r>
          </a:p>
          <a:p>
            <a:pPr algn="ctr" eaLnBrk="1" hangingPunct="1"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63713" y="1484313"/>
            <a:ext cx="511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32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Защитите свой компьютер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2349500"/>
            <a:ext cx="68087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/>
              <a:t> </a:t>
            </a:r>
            <a:r>
              <a:rPr lang="ru-RU" altLang="ru-RU" sz="2400" b="1">
                <a:latin typeface="Times New Roman" pitchFamily="18" charset="0"/>
              </a:rPr>
              <a:t>Регулярно обновляйте операционную систему.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latin typeface="Times New Roman" pitchFamily="18" charset="0"/>
              </a:rPr>
              <a:t> Используйте антивирусную программу. 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latin typeface="Times New Roman" pitchFamily="18" charset="0"/>
              </a:rPr>
              <a:t> Создавайте резервные копии важных файлов.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latin typeface="Times New Roman" pitchFamily="18" charset="0"/>
              </a:rPr>
              <a:t> Будьте осторожны при загрузке содержимого. </a:t>
            </a:r>
          </a:p>
          <a:p>
            <a:pPr eaLnBrk="1" hangingPunct="1">
              <a:buFontTx/>
              <a:buChar char="•"/>
            </a:pPr>
            <a:endParaRPr lang="ru-RU" altLang="ru-RU" sz="2400" b="1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lang="ru-RU" altLang="ru-RU" sz="2400" b="1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lang="ru-RU" alt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285875" y="4857750"/>
            <a:ext cx="6472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  <a:b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После публикации информации в Интернете ее больше невозможно будет контролировать и удалять каждую ее копию. </a:t>
            </a:r>
          </a:p>
        </p:txBody>
      </p:sp>
      <p:pic>
        <p:nvPicPr>
          <p:cNvPr id="19462" name="Picture 14" descr="ope_otuk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788" y="2420938"/>
            <a:ext cx="22082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6"/>
          <p:cNvSpPr>
            <a:spLocks noChangeArrowheads="1"/>
          </p:cNvSpPr>
          <p:nvPr/>
        </p:nvSpPr>
        <p:spPr bwMode="ltGray">
          <a:xfrm rot="3419336">
            <a:off x="488950" y="1536701"/>
            <a:ext cx="695325" cy="7366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ru-RU" altLang="ru-RU"/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gray">
          <a:xfrm>
            <a:off x="1331913" y="1989138"/>
            <a:ext cx="7416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563563" y="1600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92275" y="765175"/>
            <a:ext cx="5259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32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Защитите себя в Интернете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79388" y="1700213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/>
              <a:t> </a:t>
            </a:r>
            <a:r>
              <a:rPr lang="ru-RU" altLang="ru-RU" b="1">
                <a:latin typeface="Times New Roman" pitchFamily="18" charset="0"/>
              </a:rPr>
              <a:t>Думайте о том, с кем разговариваете.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211638" y="5229225"/>
            <a:ext cx="4681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pPr algn="ctr" eaLnBrk="1" hangingPunct="1">
              <a:defRPr/>
            </a:pP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Интернете не вся </a:t>
            </a:r>
            <a:b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надежна и не все </a:t>
            </a:r>
            <a:b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пользователи откровенны. 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250825" y="5373688"/>
            <a:ext cx="4500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/>
              <a:t> </a:t>
            </a:r>
            <a:r>
              <a:rPr lang="ru-RU" altLang="ru-RU" b="1">
                <a:latin typeface="Times New Roman" pitchFamily="18" charset="0"/>
              </a:rPr>
              <a:t>Всегда удостоверяйтесь в том, что вам известно, кому предоставляется информация, и вы понимаете, в каких целях она будет использоваться.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gray">
          <a:xfrm rot="3419336">
            <a:off x="323850" y="908050"/>
            <a:ext cx="720725" cy="720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gray">
          <a:xfrm>
            <a:off x="1187450" y="1412875"/>
            <a:ext cx="66976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619250" y="188913"/>
            <a:ext cx="588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4319588" y="2060575"/>
            <a:ext cx="482441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/>
              <a:t> </a:t>
            </a:r>
            <a:r>
              <a:rPr lang="ru-RU" altLang="ru-RU" b="1">
                <a:latin typeface="Times New Roman" pitchFamily="18" charset="0"/>
              </a:rPr>
              <a:t>Никогда не разглашайте в Интернете личную информацию, за исключением людей, которым вы доверяете. При запросе предоставления личной информации на веб-сайте всегда просматривайте разделы «Условия использования» или «Политика защиты конфиденциальной информации», чтобы убедиться в предоставлении оператором веб-сайта сведений о целях использования получаемой информации и ее передаче другим лицам.</a:t>
            </a:r>
          </a:p>
        </p:txBody>
      </p:sp>
      <p:pic>
        <p:nvPicPr>
          <p:cNvPr id="2049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133600"/>
            <a:ext cx="40767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539750" y="8366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24075" y="404813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2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Думай о других </a:t>
            </a:r>
          </a:p>
          <a:p>
            <a:pPr eaLnBrk="1" hangingPunct="1">
              <a:defRPr/>
            </a:pPr>
            <a:r>
              <a:rPr lang="ru-RU" sz="32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пользователях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50825" y="1909763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/>
              <a:t> </a:t>
            </a:r>
            <a:r>
              <a:rPr lang="ru-RU" altLang="ru-RU" b="1">
                <a:latin typeface="Times New Roman" pitchFamily="18" charset="0"/>
              </a:rPr>
              <a:t>Закону необходимо подчиняться даже в Интернете. 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50825" y="227647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 b="1">
                <a:latin typeface="Times New Roman" pitchFamily="18" charset="0"/>
              </a:rPr>
              <a:t> При работе в Интернете будь вежлив с другими пользователями Сети.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65100" y="3789363"/>
            <a:ext cx="8978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 b="1">
                <a:latin typeface="Times New Roman" pitchFamily="18" charset="0"/>
              </a:rPr>
              <a:t> Разрешается копирование материала из Интернета для личного использования, но присвоение авторства этого материала запрещено.</a:t>
            </a:r>
          </a:p>
          <a:p>
            <a:pPr eaLnBrk="1" hangingPunct="1">
              <a:buFontTx/>
              <a:buChar char="•"/>
            </a:pPr>
            <a:r>
              <a:rPr lang="ru-RU" altLang="ru-RU" b="1">
                <a:latin typeface="Times New Roman" pitchFamily="18" charset="0"/>
              </a:rPr>
              <a:t> Передача и использование незаконных материалов (например, пиратские копии фильмов или музыкальных произведений, программное обеспечение с надорванными защитными кодами и т.д.) является противозаконным.</a:t>
            </a:r>
          </a:p>
          <a:p>
            <a:pPr eaLnBrk="1" hangingPunct="1">
              <a:buFontTx/>
              <a:buChar char="•"/>
            </a:pPr>
            <a:r>
              <a:rPr lang="ru-RU" altLang="ru-RU" b="1">
                <a:latin typeface="Times New Roman" pitchFamily="18" charset="0"/>
              </a:rPr>
              <a:t> Копирование программного обеспечения или баз данных, для которых требуется лицензия, запрещено даже в целях личного использования.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gray">
          <a:xfrm rot="3419336">
            <a:off x="193675" y="893763"/>
            <a:ext cx="739775" cy="7683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gray">
          <a:xfrm>
            <a:off x="1187450" y="1412875"/>
            <a:ext cx="525621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49275"/>
            <a:ext cx="2406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395288" y="9080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403350" y="0"/>
            <a:ext cx="588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250825" y="2852738"/>
            <a:ext cx="6192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ru-RU" altLang="ru-RU" b="1">
                <a:latin typeface="Times New Roman" pitchFamily="18" charset="0"/>
              </a:rPr>
              <a:t> Имена друзей, знакомых, их фотографии и другая личная информация не может публиковаться на веб-сайте без их согласия или согласия их родителей.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58054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pPr algn="ctr" eaLnBrk="1" hangingPunct="1"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Неразрешенное использование материала может привести к административному взысканию в судебном порядке, а также иметь прочие правовые последствия.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16002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</a:rPr>
              <a:t> </a:t>
            </a:r>
            <a:r>
              <a:rPr lang="ru-RU" altLang="ru-RU" b="1" u="sng">
                <a:latin typeface="Times New Roman" pitchFamily="18" charset="0"/>
              </a:rPr>
              <a:t>Закрывайте сомнительные всплывающие окна!</a:t>
            </a:r>
            <a:br>
              <a:rPr lang="ru-RU" altLang="ru-RU" b="1" u="sng">
                <a:latin typeface="Times New Roman" pitchFamily="18" charset="0"/>
              </a:rPr>
            </a:br>
            <a:r>
              <a:rPr lang="ru-RU" altLang="ru-RU" b="1">
                <a:latin typeface="Times New Roman" pitchFamily="18" charset="0"/>
              </a:rPr>
              <a:t>Всплывающие окна — это небольшие окна с содержимым, побуждающим к переходу по ссылке. При отображении такого окна самым безопасным способом его закрытия является нажатие значка X (обычно располагается в правом верхнем углу). Невозможно знать наверняка, какое действие последует после нажатия кнопки «Нет».</a:t>
            </a:r>
          </a:p>
          <a:p>
            <a:pPr eaLnBrk="1" hangingPunct="1"/>
            <a:endParaRPr lang="ru-RU" altLang="ru-RU" b="1">
              <a:latin typeface="Times New Roman" pitchFamily="18" charset="0"/>
            </a:endParaRP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gray">
          <a:xfrm rot="3419336">
            <a:off x="326231" y="257969"/>
            <a:ext cx="671513" cy="676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gray">
          <a:xfrm>
            <a:off x="684213" y="1052513"/>
            <a:ext cx="7416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500438"/>
            <a:ext cx="34194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539750" y="333375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187450" y="404813"/>
            <a:ext cx="684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ДОПОЛНИТЕЛЬНЫЕ  ПРАВИЛА</a:t>
            </a:r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0" y="3933825"/>
            <a:ext cx="5651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u="sng">
                <a:latin typeface="Times New Roman" pitchFamily="18" charset="0"/>
              </a:rPr>
              <a:t>Остерегайтесь мошенничества!</a:t>
            </a:r>
            <a:r>
              <a:rPr lang="ru-RU" altLang="ru-RU" b="1">
                <a:latin typeface="Times New Roman" pitchFamily="18" charset="0"/>
              </a:rPr>
              <a:t/>
            </a:r>
            <a:br>
              <a:rPr lang="ru-RU" altLang="ru-RU" b="1">
                <a:latin typeface="Times New Roman" pitchFamily="18" charset="0"/>
              </a:rPr>
            </a:br>
            <a:r>
              <a:rPr lang="ru-RU" altLang="ru-RU" b="1">
                <a:latin typeface="Times New Roman" pitchFamily="18" charset="0"/>
              </a:rPr>
              <a:t>В Интернете легко скрыть свою личность. Рекомендуется проверять личность человека, с которым происходит общение (например, в дискуссионных группах).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68313" y="5734050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pPr algn="ctr" eaLnBrk="1" hangingPunct="1">
              <a:defRPr/>
            </a:pP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Большая часть материалов, доступных в Интернете, является непригодной для несовершеннолетних.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59769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013325"/>
            <a:ext cx="88566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/>
          </a:p>
          <a:p>
            <a:pPr algn="ctr" eaLnBrk="1" hangingPunct="1">
              <a:defRPr/>
            </a:pPr>
            <a:r>
              <a:rPr lang="ru-RU"/>
              <a:t> </a:t>
            </a:r>
            <a:r>
              <a:rPr lang="ru-RU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Интернете необходимо следовать основным правилам так же, как правилам дорожного движения при вождении.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650" y="188913"/>
            <a:ext cx="743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Интернет является общественным ресурсом.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75" y="123825"/>
            <a:ext cx="905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Проблемы информационной безопасности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1471613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Безопасность</a:t>
            </a:r>
            <a:r>
              <a:rPr lang="ru-RU" altLang="ru-RU" sz="2400" b="1">
                <a:latin typeface="Times New Roman" pitchFamily="18" charset="0"/>
              </a:rPr>
              <a:t> – отсутствие угроз, либо состояние  	   			          защищенности от угроз.</a:t>
            </a:r>
          </a:p>
          <a:p>
            <a:pPr indent="457200" eaLnBrk="1" hangingPunct="1"/>
            <a:endParaRPr lang="ru-RU" altLang="ru-RU" sz="1400" b="1"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Информация </a:t>
            </a:r>
            <a:r>
              <a:rPr lang="ru-RU" altLang="ru-RU" sz="2400" b="1">
                <a:latin typeface="Times New Roman" pitchFamily="18" charset="0"/>
              </a:rPr>
              <a:t>–  сведения или сообщения.</a:t>
            </a:r>
          </a:p>
          <a:p>
            <a:pPr indent="457200" eaLnBrk="1" hangingPunct="1"/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771775" y="765175"/>
            <a:ext cx="324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понятия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468313" y="3198813"/>
            <a:ext cx="53990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Информационная безопасность  </a:t>
            </a:r>
            <a:r>
              <a:rPr lang="ru-RU" altLang="ru-RU" sz="2400" b="1">
                <a:latin typeface="Times New Roman" pitchFamily="18" charset="0"/>
              </a:rPr>
              <a:t>— состояние защищенности, при котором отсутствует риск, связанный с причинением информацией, в том числе распространяемой в сети Интернет, вреда здоровью, физическому, психическому, духовному и нравственному развитию.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213" y="4173538"/>
            <a:ext cx="2938462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>
            <a:grpSpLocks/>
          </p:cNvGrpSpPr>
          <p:nvPr/>
        </p:nvGrpSpPr>
        <p:grpSpPr bwMode="auto">
          <a:xfrm rot="4976862" flipH="1">
            <a:off x="3277394" y="1267619"/>
            <a:ext cx="2444750" cy="3024188"/>
            <a:chOff x="1944" y="1111"/>
            <a:chExt cx="204" cy="196"/>
          </a:xfrm>
        </p:grpSpPr>
        <p:pic>
          <p:nvPicPr>
            <p:cNvPr id="5305" name="Picture 6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7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5307" name="Group 8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310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16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317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318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319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311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312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313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314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315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308" name="Arc 19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09" name="Picture 20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Text Box 21"/>
          <p:cNvSpPr txBox="1">
            <a:spLocks noChangeArrowheads="1"/>
          </p:cNvSpPr>
          <p:nvPr/>
        </p:nvSpPr>
        <p:spPr bwMode="auto">
          <a:xfrm>
            <a:off x="3132138" y="2349500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FFFFCC"/>
                </a:solidFill>
                <a:cs typeface="Arial" charset="0"/>
              </a:rPr>
              <a:t>ИСТОЧНИКИ</a:t>
            </a:r>
          </a:p>
          <a:p>
            <a:pPr algn="ctr" eaLnBrk="1" hangingPunct="1"/>
            <a:r>
              <a:rPr lang="ru-RU" altLang="ru-RU" sz="2400" b="1">
                <a:solidFill>
                  <a:srgbClr val="FFFFCC"/>
                </a:solidFill>
                <a:cs typeface="Arial" charset="0"/>
              </a:rPr>
              <a:t>ИНФОРМАЦИИ</a:t>
            </a:r>
          </a:p>
        </p:txBody>
      </p:sp>
      <p:grpSp>
        <p:nvGrpSpPr>
          <p:cNvPr id="5124" name="Group 22"/>
          <p:cNvGrpSpPr>
            <a:grpSpLocks/>
          </p:cNvGrpSpPr>
          <p:nvPr/>
        </p:nvGrpSpPr>
        <p:grpSpPr bwMode="auto">
          <a:xfrm>
            <a:off x="971550" y="115888"/>
            <a:ext cx="2951163" cy="2087562"/>
            <a:chOff x="2064" y="1008"/>
            <a:chExt cx="722" cy="872"/>
          </a:xfrm>
        </p:grpSpPr>
        <p:sp>
          <p:nvSpPr>
            <p:cNvPr id="5277" name="Oval 23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/>
            </a:p>
          </p:txBody>
        </p:sp>
        <p:grpSp>
          <p:nvGrpSpPr>
            <p:cNvPr id="5278" name="Group 24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91" name="Picture 2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92" name="Oval 26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 altLang="ru-RU"/>
              </a:p>
            </p:txBody>
          </p:sp>
          <p:pic>
            <p:nvPicPr>
              <p:cNvPr id="5293" name="Picture 27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94" name="Group 28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95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301" name="AutoShape 3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302" name="AutoShape 3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303" name="AutoShape 3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304" name="AutoShape 3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  <p:grpSp>
              <p:nvGrpSpPr>
                <p:cNvPr id="5296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97" name="AutoShape 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98" name="AutoShape 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99" name="AutoShape 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300" name="AutoShape 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5279" name="Group 39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81" name="Group 4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87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88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89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90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282" name="Group 4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83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84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85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86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280" name="Rectangle 50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ru-RU" altLang="ru-RU">
                <a:cs typeface="Arial" charset="0"/>
              </a:endParaRPr>
            </a:p>
          </p:txBody>
        </p:sp>
      </p:grpSp>
      <p:grpSp>
        <p:nvGrpSpPr>
          <p:cNvPr id="5125" name="Group 51"/>
          <p:cNvGrpSpPr>
            <a:grpSpLocks/>
          </p:cNvGrpSpPr>
          <p:nvPr/>
        </p:nvGrpSpPr>
        <p:grpSpPr bwMode="auto">
          <a:xfrm>
            <a:off x="0" y="2492375"/>
            <a:ext cx="2879725" cy="2016125"/>
            <a:chOff x="2064" y="1008"/>
            <a:chExt cx="722" cy="872"/>
          </a:xfrm>
        </p:grpSpPr>
        <p:sp>
          <p:nvSpPr>
            <p:cNvPr id="5249" name="Oval 5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/>
            </a:p>
          </p:txBody>
        </p:sp>
        <p:grpSp>
          <p:nvGrpSpPr>
            <p:cNvPr id="5250" name="Group 5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63" name="Picture 54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64" name="Oval 5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 altLang="ru-RU"/>
              </a:p>
            </p:txBody>
          </p:sp>
          <p:pic>
            <p:nvPicPr>
              <p:cNvPr id="5265" name="Picture 56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66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67" name="Group 5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73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74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75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76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  <p:grpSp>
              <p:nvGrpSpPr>
                <p:cNvPr id="5268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69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70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71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72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5251" name="Group 6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53" name="Group 6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59" name="AutoShape 7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60" name="AutoShape 7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61" name="AutoShape 7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62" name="AutoShape 7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254" name="Group 7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55" name="AutoShape 7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56" name="AutoShape 7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57" name="AutoShape 7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58" name="AutoShape 7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252" name="Rectangle 79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ru-RU" altLang="ru-RU" sz="1400" b="1">
                <a:cs typeface="Arial" charset="0"/>
              </a:endParaRPr>
            </a:p>
          </p:txBody>
        </p:sp>
      </p:grpSp>
      <p:grpSp>
        <p:nvGrpSpPr>
          <p:cNvPr id="5126" name="Group 196"/>
          <p:cNvGrpSpPr>
            <a:grpSpLocks/>
          </p:cNvGrpSpPr>
          <p:nvPr/>
        </p:nvGrpSpPr>
        <p:grpSpPr bwMode="auto">
          <a:xfrm>
            <a:off x="5292725" y="188913"/>
            <a:ext cx="2879725" cy="2016125"/>
            <a:chOff x="2064" y="1008"/>
            <a:chExt cx="722" cy="872"/>
          </a:xfrm>
        </p:grpSpPr>
        <p:sp>
          <p:nvSpPr>
            <p:cNvPr id="5221" name="Oval 197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/>
            </a:p>
          </p:txBody>
        </p:sp>
        <p:grpSp>
          <p:nvGrpSpPr>
            <p:cNvPr id="5222" name="Group 198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35" name="Picture 19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36" name="Oval 200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 altLang="ru-RU"/>
              </a:p>
            </p:txBody>
          </p:sp>
          <p:pic>
            <p:nvPicPr>
              <p:cNvPr id="5237" name="Picture 201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38" name="Group 202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39" name="Group 20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45" name="AutoShape 20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46" name="AutoShape 20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47" name="AutoShape 20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48" name="AutoShape 20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  <p:grpSp>
              <p:nvGrpSpPr>
                <p:cNvPr id="5240" name="Group 20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41" name="AutoShape 20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42" name="AutoShape 21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43" name="AutoShape 21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44" name="AutoShape 21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5223" name="Group 213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225" name="Group 2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31" name="AutoShape 21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32" name="AutoShape 21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33" name="AutoShape 21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34" name="AutoShape 21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226" name="Group 2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227" name="AutoShape 22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28" name="AutoShape 22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29" name="AutoShape 22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30" name="AutoShape 22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224" name="Rectangle 224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ru-RU" altLang="ru-RU" sz="1400" b="1">
                <a:cs typeface="Arial" charset="0"/>
              </a:endParaRPr>
            </a:p>
          </p:txBody>
        </p:sp>
      </p:grpSp>
      <p:grpSp>
        <p:nvGrpSpPr>
          <p:cNvPr id="5127" name="Group 225"/>
          <p:cNvGrpSpPr>
            <a:grpSpLocks/>
          </p:cNvGrpSpPr>
          <p:nvPr/>
        </p:nvGrpSpPr>
        <p:grpSpPr bwMode="auto">
          <a:xfrm>
            <a:off x="4643438" y="4221163"/>
            <a:ext cx="2879725" cy="2016125"/>
            <a:chOff x="2064" y="1008"/>
            <a:chExt cx="722" cy="872"/>
          </a:xfrm>
        </p:grpSpPr>
        <p:sp>
          <p:nvSpPr>
            <p:cNvPr id="5193" name="Oval 226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/>
            </a:p>
          </p:txBody>
        </p:sp>
        <p:grpSp>
          <p:nvGrpSpPr>
            <p:cNvPr id="5194" name="Group 227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207" name="Picture 228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08" name="Oval 229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 altLang="ru-RU"/>
              </a:p>
            </p:txBody>
          </p:sp>
          <p:pic>
            <p:nvPicPr>
              <p:cNvPr id="5209" name="Picture 230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10" name="Group 231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211" name="Group 23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217" name="AutoShape 23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18" name="AutoShape 23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19" name="AutoShape 23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20" name="AutoShape 23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  <p:grpSp>
              <p:nvGrpSpPr>
                <p:cNvPr id="5212" name="Group 23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213" name="AutoShape 23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14" name="AutoShape 23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15" name="AutoShape 24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216" name="AutoShape 24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5195" name="Group 242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97" name="Group 24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203" name="AutoShape 2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04" name="AutoShape 2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05" name="AutoShape 2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06" name="AutoShape 2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198" name="Group 24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99" name="AutoShape 24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00" name="AutoShape 25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01" name="AutoShape 25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202" name="AutoShape 25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196" name="Rectangle 253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ru-RU" altLang="ru-RU" sz="1400" b="1">
                <a:cs typeface="Arial" charset="0"/>
              </a:endParaRPr>
            </a:p>
          </p:txBody>
        </p:sp>
      </p:grpSp>
      <p:grpSp>
        <p:nvGrpSpPr>
          <p:cNvPr id="5128" name="Group 254"/>
          <p:cNvGrpSpPr>
            <a:grpSpLocks/>
          </p:cNvGrpSpPr>
          <p:nvPr/>
        </p:nvGrpSpPr>
        <p:grpSpPr bwMode="auto">
          <a:xfrm>
            <a:off x="6192838" y="2492375"/>
            <a:ext cx="2951162" cy="2087563"/>
            <a:chOff x="2064" y="1008"/>
            <a:chExt cx="722" cy="872"/>
          </a:xfrm>
        </p:grpSpPr>
        <p:sp>
          <p:nvSpPr>
            <p:cNvPr id="5165" name="Oval 255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/>
            </a:p>
          </p:txBody>
        </p:sp>
        <p:grpSp>
          <p:nvGrpSpPr>
            <p:cNvPr id="5166" name="Group 256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79" name="Picture 25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0" name="Oval 25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 altLang="ru-RU"/>
              </a:p>
            </p:txBody>
          </p:sp>
          <p:pic>
            <p:nvPicPr>
              <p:cNvPr id="5181" name="Picture 259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82" name="Group 26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83" name="Group 26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89" name="AutoShape 2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90" name="AutoShape 2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91" name="AutoShape 2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92" name="AutoShape 2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  <p:grpSp>
              <p:nvGrpSpPr>
                <p:cNvPr id="5184" name="Group 26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85" name="AutoShape 26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86" name="AutoShape 26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87" name="AutoShape 26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88" name="AutoShape 27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5167" name="Group 271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69" name="Group 27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75" name="AutoShape 27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76" name="AutoShape 27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77" name="AutoShape 27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78" name="AutoShape 27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170" name="Group 27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71" name="AutoShape 27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72" name="AutoShape 27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73" name="AutoShape 28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74" name="AutoShape 28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168" name="Rectangle 282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ru-RU" altLang="ru-RU">
                <a:cs typeface="Arial" charset="0"/>
              </a:endParaRPr>
            </a:p>
          </p:txBody>
        </p:sp>
      </p:grpSp>
      <p:grpSp>
        <p:nvGrpSpPr>
          <p:cNvPr id="5129" name="Group 283"/>
          <p:cNvGrpSpPr>
            <a:grpSpLocks/>
          </p:cNvGrpSpPr>
          <p:nvPr/>
        </p:nvGrpSpPr>
        <p:grpSpPr bwMode="auto">
          <a:xfrm>
            <a:off x="1547813" y="4149725"/>
            <a:ext cx="2951162" cy="2087563"/>
            <a:chOff x="2064" y="1008"/>
            <a:chExt cx="722" cy="872"/>
          </a:xfrm>
        </p:grpSpPr>
        <p:sp>
          <p:nvSpPr>
            <p:cNvPr id="5137" name="Oval 284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/>
            </a:p>
          </p:txBody>
        </p:sp>
        <p:grpSp>
          <p:nvGrpSpPr>
            <p:cNvPr id="5138" name="Group 285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151" name="Picture 286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2" name="Oval 287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 altLang="ru-RU"/>
              </a:p>
            </p:txBody>
          </p:sp>
          <p:pic>
            <p:nvPicPr>
              <p:cNvPr id="5153" name="Picture 288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54" name="Group 289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155" name="Group 29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61" name="AutoShape 29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62" name="AutoShape 29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63" name="AutoShape 29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64" name="AutoShape 29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  <p:grpSp>
              <p:nvGrpSpPr>
                <p:cNvPr id="5156" name="Group 29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57" name="AutoShape 29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58" name="AutoShape 29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59" name="AutoShape 29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  <p:sp>
                <p:nvSpPr>
                  <p:cNvPr id="5160" name="AutoShape 29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5139" name="Group 300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141" name="Group 30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47" name="AutoShape 30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48" name="AutoShape 30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49" name="AutoShape 30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50" name="AutoShape 30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  <p:grpSp>
            <p:nvGrpSpPr>
              <p:cNvPr id="5142" name="Group 30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43" name="AutoShape 30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44" name="AutoShape 30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45" name="AutoShape 30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  <p:sp>
              <p:nvSpPr>
                <p:cNvPr id="5146" name="AutoShape 31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ru-RU" altLang="ru-RU"/>
                </a:p>
              </p:txBody>
            </p:sp>
          </p:grpSp>
        </p:grpSp>
        <p:sp>
          <p:nvSpPr>
            <p:cNvPr id="5140" name="Rectangle 311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ru-RU" altLang="ru-RU">
                <a:cs typeface="Arial" charset="0"/>
              </a:endParaRPr>
            </a:p>
          </p:txBody>
        </p:sp>
      </p:grpSp>
      <p:sp>
        <p:nvSpPr>
          <p:cNvPr id="5490" name="Rectangle 370"/>
          <p:cNvSpPr>
            <a:spLocks noChangeArrowheads="1"/>
          </p:cNvSpPr>
          <p:nvPr/>
        </p:nvSpPr>
        <p:spPr bwMode="auto">
          <a:xfrm>
            <a:off x="1042988" y="260350"/>
            <a:ext cx="2808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/>
              <a:t>Средства </a:t>
            </a:r>
          </a:p>
          <a:p>
            <a:pPr algn="ctr" eaLnBrk="1" hangingPunct="1"/>
            <a:r>
              <a:rPr lang="ru-RU" altLang="ru-RU" sz="2000" b="1"/>
              <a:t>массовой коммуникации, в т.ч. Интернет</a:t>
            </a:r>
          </a:p>
        </p:txBody>
      </p:sp>
      <p:sp>
        <p:nvSpPr>
          <p:cNvPr id="5491" name="Rectangle 371"/>
          <p:cNvSpPr>
            <a:spLocks noChangeArrowheads="1"/>
          </p:cNvSpPr>
          <p:nvPr/>
        </p:nvSpPr>
        <p:spPr bwMode="auto">
          <a:xfrm>
            <a:off x="490538" y="2995613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/>
              <a:t>Литература</a:t>
            </a:r>
          </a:p>
        </p:txBody>
      </p:sp>
      <p:sp>
        <p:nvSpPr>
          <p:cNvPr id="5492" name="Rectangle 372"/>
          <p:cNvSpPr>
            <a:spLocks noChangeArrowheads="1"/>
          </p:cNvSpPr>
          <p:nvPr/>
        </p:nvSpPr>
        <p:spPr bwMode="auto">
          <a:xfrm>
            <a:off x="6826250" y="2995613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/>
              <a:t>Искусство</a:t>
            </a:r>
          </a:p>
        </p:txBody>
      </p:sp>
      <p:sp>
        <p:nvSpPr>
          <p:cNvPr id="5493" name="Rectangle 373"/>
          <p:cNvSpPr>
            <a:spLocks noChangeArrowheads="1"/>
          </p:cNvSpPr>
          <p:nvPr/>
        </p:nvSpPr>
        <p:spPr bwMode="auto">
          <a:xfrm>
            <a:off x="5621338" y="7635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/>
              <a:t>Образование</a:t>
            </a:r>
          </a:p>
        </p:txBody>
      </p:sp>
      <p:sp>
        <p:nvSpPr>
          <p:cNvPr id="5494" name="Rectangle 374"/>
          <p:cNvSpPr>
            <a:spLocks noChangeArrowheads="1"/>
          </p:cNvSpPr>
          <p:nvPr/>
        </p:nvSpPr>
        <p:spPr bwMode="auto">
          <a:xfrm>
            <a:off x="4932363" y="4437063"/>
            <a:ext cx="2328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b="1"/>
              <a:t>Система</a:t>
            </a:r>
          </a:p>
          <a:p>
            <a:pPr algn="ctr" eaLnBrk="1" hangingPunct="1"/>
            <a:r>
              <a:rPr lang="ru-RU" altLang="ru-RU" sz="2000" b="1"/>
              <a:t> социально-</a:t>
            </a:r>
          </a:p>
          <a:p>
            <a:pPr algn="ctr" eaLnBrk="1" hangingPunct="1"/>
            <a:r>
              <a:rPr lang="ru-RU" altLang="ru-RU" sz="2000" b="1"/>
              <a:t>воспитательной </a:t>
            </a:r>
          </a:p>
          <a:p>
            <a:pPr algn="ctr" eaLnBrk="1" hangingPunct="1"/>
            <a:r>
              <a:rPr lang="ru-RU" altLang="ru-RU" sz="2000" b="1"/>
              <a:t>работы</a:t>
            </a:r>
          </a:p>
        </p:txBody>
      </p:sp>
      <p:sp>
        <p:nvSpPr>
          <p:cNvPr id="5495" name="Rectangle 375"/>
          <p:cNvSpPr>
            <a:spLocks noChangeArrowheads="1"/>
          </p:cNvSpPr>
          <p:nvPr/>
        </p:nvSpPr>
        <p:spPr bwMode="auto">
          <a:xfrm>
            <a:off x="1668463" y="4724400"/>
            <a:ext cx="272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/>
              <a:t>Личное общение</a:t>
            </a:r>
          </a:p>
        </p:txBody>
      </p:sp>
      <p:sp>
        <p:nvSpPr>
          <p:cNvPr id="5496" name="Rectangle 376"/>
          <p:cNvSpPr>
            <a:spLocks noChangeArrowheads="1"/>
          </p:cNvSpPr>
          <p:nvPr/>
        </p:nvSpPr>
        <p:spPr bwMode="auto">
          <a:xfrm>
            <a:off x="1187450" y="5975350"/>
            <a:ext cx="6999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Любое из этих средств может быть использовано</a:t>
            </a: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ru-RU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algn="ctr" eaLnBrk="1" hangingPunct="1">
              <a:defRPr/>
            </a:pP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 благо или во вред личности!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0" grpId="0"/>
      <p:bldP spid="5491" grpId="0"/>
      <p:bldP spid="5492" grpId="0"/>
      <p:bldP spid="5493" grpId="0"/>
      <p:bldP spid="5494" grpId="0"/>
      <p:bldP spid="5495" grpId="0"/>
      <p:bldP spid="5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3588" y="188913"/>
            <a:ext cx="7683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ДАВАЙТЕ ВМЕСТЕ ПОДУМАЕМ!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14500"/>
            <a:ext cx="367188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Горизонтальный свиток 3"/>
          <p:cNvSpPr>
            <a:spLocks noChangeArrowheads="1"/>
          </p:cNvSpPr>
          <p:nvPr/>
        </p:nvSpPr>
        <p:spPr bwMode="auto">
          <a:xfrm>
            <a:off x="500063" y="642938"/>
            <a:ext cx="8143875" cy="36433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928688" y="1500188"/>
            <a:ext cx="7643812" cy="1928812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Семь золотых правил безопасного поведения в Интернет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785813" y="4714875"/>
            <a:ext cx="7715250" cy="14287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>
                <a:solidFill>
                  <a:srgbClr val="FF0000"/>
                </a:solidFill>
              </a:rPr>
              <a:t>Времени счет потеряешь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714500" y="2786063"/>
            <a:ext cx="6143625" cy="14287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От родных-близких отвернешься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2786063" y="1000125"/>
            <a:ext cx="4214812" cy="14287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28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Имя своё забудешь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Горизонтальный свиток 5"/>
          <p:cNvSpPr>
            <a:spLocks noChangeArrowheads="1"/>
          </p:cNvSpPr>
          <p:nvPr/>
        </p:nvSpPr>
        <p:spPr bwMode="auto">
          <a:xfrm>
            <a:off x="428625" y="1071563"/>
            <a:ext cx="8286750" cy="4643437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a_LCDNova" pitchFamily="34" charset="-52"/>
              </a:rPr>
              <a:t>Всегда   помни 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a_LCDNova" pitchFamily="34" charset="-52"/>
              </a:rPr>
              <a:t> Е-</a:t>
            </a:r>
            <a:r>
              <a:rPr lang="en-US" altLang="ru-RU" sz="3600" b="1">
                <a:solidFill>
                  <a:srgbClr val="FF0000"/>
                </a:solidFill>
                <a:latin typeface="a_LCDNova" pitchFamily="34" charset="-52"/>
              </a:rPr>
              <a:t>MAIL</a:t>
            </a:r>
            <a:r>
              <a:rPr lang="ru-RU" altLang="ru-RU" sz="3600" b="1">
                <a:solidFill>
                  <a:srgbClr val="FF0000"/>
                </a:solidFill>
                <a:latin typeface="a_LCDNova" pitchFamily="34" charset="-52"/>
              </a:rPr>
              <a:t>, ЛОГИН, ПАРОЛИ </a:t>
            </a:r>
          </a:p>
          <a:p>
            <a:pPr algn="ctr" eaLnBrk="1" hangingPunct="1"/>
            <a:endParaRPr lang="ru-RU" altLang="ru-RU" sz="3600" b="1">
              <a:solidFill>
                <a:srgbClr val="FF0000"/>
              </a:solidFill>
              <a:latin typeface="a_LCDNova" pitchFamily="34" charset="-52"/>
            </a:endParaRP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a_LCDNova" pitchFamily="34" charset="-52"/>
              </a:rPr>
              <a:t>И НЕ РЕГЕСТРИРУЙСЯ ВЕЗДЕ БЕЗ НАДОБНОСТИ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НЕ ПОСЕЩАЙТЕ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ПОДИЗРИТЕЛЬНЫЕ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САЙТЫ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alt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a_LCDNova" pitchFamily="34" charset="-52"/>
              </a:rPr>
              <a:t>Участвуйте в полезных обучающих проектах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490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Семь золотых правил безопасного поведения в Интернет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ильяКОМП</dc:creator>
  <cp:lastModifiedBy>Кессова</cp:lastModifiedBy>
  <cp:revision>100</cp:revision>
  <dcterms:created xsi:type="dcterms:W3CDTF">2011-08-30T10:35:17Z</dcterms:created>
  <dcterms:modified xsi:type="dcterms:W3CDTF">2018-04-16T12:40:11Z</dcterms:modified>
</cp:coreProperties>
</file>