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2" r:id="rId3"/>
    <p:sldId id="306" r:id="rId4"/>
    <p:sldId id="308" r:id="rId5"/>
    <p:sldId id="314" r:id="rId6"/>
    <p:sldId id="305" r:id="rId7"/>
    <p:sldId id="315" r:id="rId8"/>
    <p:sldId id="316" r:id="rId9"/>
    <p:sldId id="317" r:id="rId10"/>
    <p:sldId id="318" r:id="rId11"/>
    <p:sldId id="320" r:id="rId12"/>
    <p:sldId id="319" r:id="rId13"/>
    <p:sldId id="27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8" autoAdjust="0"/>
    <p:restoredTop sz="94643" autoAdjust="0"/>
  </p:normalViewPr>
  <p:slideViewPr>
    <p:cSldViewPr>
      <p:cViewPr>
        <p:scale>
          <a:sx n="106" d="100"/>
          <a:sy n="106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C729F-BDCD-43EA-9E4B-F4F1465FE78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3E9E1-97EB-493E-8C73-24156B064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018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3415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3415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415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12C79C75-3189-4E5F-9DE6-E445FB3A98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2860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1600200"/>
            <a:ext cx="7620000" cy="682625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47C0B-E04A-4EFF-80C6-6DDFCA0802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5A469-99C9-4BBB-9ED0-EA4BA2088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679359D-155E-4F20-8A6B-61FFA4FA5F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55AAD-DAD8-46A2-A71D-9C528D90A4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447FD-C5E9-48BA-8E26-71CFC6BB5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DE931-E41C-4C1A-B80A-44473AFE8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9705D-2EB4-4B2F-981A-CA9259CAC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72C18-3DC1-4CCD-829B-5CEA8E6D0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47199-80E5-4389-A433-0B681CBC97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B99AC-F454-4474-80CB-83A0A0544A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E350F-4F30-41D5-8B55-3A515B1FA7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0" y="0"/>
          <a:ext cx="9144000" cy="1123950"/>
        </p:xfrm>
        <a:graphic>
          <a:graphicData uri="http://schemas.openxmlformats.org/presentationml/2006/ole">
            <p:oleObj spid="_x0000_s1042" name="Image" r:id="rId15" imgW="10793651" imgH="1498413" progId="">
              <p:embed/>
            </p:oleObj>
          </a:graphicData>
        </a:graphic>
      </p:graphicFrame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04800" y="609600"/>
            <a:ext cx="883920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9525" y="1114425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1BE7EF-800A-4379-BC9B-C4B3835296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38400" y="609600"/>
            <a:ext cx="6248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helpline@detionline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785794"/>
            <a:ext cx="7620000" cy="682625"/>
          </a:xfrm>
        </p:spPr>
        <p:txBody>
          <a:bodyPr/>
          <a:lstStyle/>
          <a:p>
            <a:r>
              <a:rPr lang="ru-RU" dirty="0"/>
              <a:t>БЕЗОПАСНОСТЬ ДЕТЕЙ  В ИНТЕРНЕТЕ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857496"/>
            <a:ext cx="4445714" cy="32527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28844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2025650" y="37766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2025650" y="4691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332656"/>
            <a:ext cx="6248400" cy="487363"/>
          </a:xfrm>
        </p:spPr>
        <p:txBody>
          <a:bodyPr/>
          <a:lstStyle/>
          <a:p>
            <a:r>
              <a:rPr lang="ru-RU" sz="3600" dirty="0" smtClean="0"/>
              <a:t>Правила для защиты детей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Скажите детям, что не все, что они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читают или видят в интернете, — правда. 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Приучите их спрашивать вас, если они не уверены.</a:t>
            </a:r>
          </a:p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56992"/>
            <a:ext cx="4443406" cy="334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28844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2025650" y="37766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2025650" y="4691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332656"/>
            <a:ext cx="6248400" cy="487363"/>
          </a:xfrm>
        </p:spPr>
        <p:txBody>
          <a:bodyPr/>
          <a:lstStyle/>
          <a:p>
            <a:r>
              <a:rPr lang="ru-RU" sz="3600" dirty="0" smtClean="0"/>
              <a:t>Правила для защиты детей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Контролируйте деятельность детей в интернете с помощью современных программ. Они помогут отфильтровать вредное содержимое, выяснить, какие сайты посещает ребенок и что он делает на них.</a:t>
            </a:r>
          </a:p>
          <a:p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Поощряйте детей делиться с вами их опытом в интернете. </a:t>
            </a:r>
            <a:r>
              <a:rPr lang="en-US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Посещайте Сеть вместе с детьми.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28844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2025650" y="37766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2025650" y="4691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555776" y="404664"/>
            <a:ext cx="6248400" cy="487363"/>
          </a:xfrm>
        </p:spPr>
        <p:txBody>
          <a:bodyPr/>
          <a:lstStyle/>
          <a:p>
            <a:r>
              <a:rPr lang="ru-RU" dirty="0" smtClean="0"/>
              <a:t>Программы-фильтры</a:t>
            </a:r>
            <a:endParaRPr lang="ru-RU" dirty="0"/>
          </a:p>
        </p:txBody>
      </p:sp>
      <p:pic>
        <p:nvPicPr>
          <p:cNvPr id="12" name="Picture 2" descr="Средний показатель эффективности решений для фильтрации нежелательного для детей контента в Интернете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336704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133600" y="1676400"/>
            <a:ext cx="50292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Спасибо</a:t>
            </a:r>
            <a:r>
              <a:rPr lang="en-US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!</a:t>
            </a:r>
            <a:endParaRPr lang="ru-RU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421" name="Rectang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При использовании интернета детьми возможны следующие ситуации, угрожающие как безопасности вашего компьютера, так и личной безопасности ребенка:</a:t>
            </a:r>
          </a:p>
        </p:txBody>
      </p:sp>
      <p:sp>
        <p:nvSpPr>
          <p:cNvPr id="60422" name="Rectangle 6"/>
          <p:cNvSpPr>
            <a:spLocks noGrp="1"/>
          </p:cNvSpPr>
          <p:nvPr>
            <p:ph type="body" idx="1"/>
          </p:nvPr>
        </p:nvSpPr>
        <p:spPr>
          <a:xfrm>
            <a:off x="179512" y="1673424"/>
            <a:ext cx="8748464" cy="518457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"Попутные" </a:t>
            </a:r>
            <a:r>
              <a:rPr lang="ru-RU" sz="2400" b="1" dirty="0" smtClean="0">
                <a:solidFill>
                  <a:schemeClr val="tx2"/>
                </a:solidFill>
              </a:rPr>
              <a:t>заражения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B050"/>
                </a:solidFill>
              </a:rPr>
              <a:t>Заражение при использовании </a:t>
            </a:r>
            <a:r>
              <a:rPr lang="ru-RU" sz="2400" b="1" dirty="0" err="1" smtClean="0">
                <a:solidFill>
                  <a:srgbClr val="00B050"/>
                </a:solidFill>
              </a:rPr>
              <a:t>файлообменных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сетей</a:t>
            </a:r>
            <a:endParaRPr lang="ru-RU" sz="24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Нежелательная </a:t>
            </a:r>
            <a:r>
              <a:rPr lang="ru-RU" sz="2400" b="1" dirty="0" smtClean="0">
                <a:solidFill>
                  <a:schemeClr val="tx2"/>
                </a:solidFill>
              </a:rPr>
              <a:t>реклама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endParaRPr lang="ru-RU" sz="24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B050"/>
                </a:solidFill>
              </a:rPr>
              <a:t>Получение </a:t>
            </a:r>
            <a:r>
              <a:rPr lang="ru-RU" sz="2400" b="1" dirty="0" smtClean="0">
                <a:solidFill>
                  <a:srgbClr val="00B050"/>
                </a:solidFill>
              </a:rPr>
              <a:t>ребенком неприемлемой информации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Загрузка ребенком из интернета пиратских материалов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endParaRPr lang="ru-RU" sz="24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B050"/>
                </a:solidFill>
              </a:rPr>
              <a:t>Ребенка </a:t>
            </a:r>
            <a:r>
              <a:rPr lang="ru-RU" sz="2400" b="1" dirty="0" smtClean="0">
                <a:solidFill>
                  <a:srgbClr val="00B050"/>
                </a:solidFill>
              </a:rPr>
              <a:t>могут обманным путем убедить </a:t>
            </a:r>
            <a:r>
              <a:rPr lang="ru-RU" sz="2400" b="1" dirty="0" smtClean="0">
                <a:solidFill>
                  <a:srgbClr val="00B050"/>
                </a:solidFill>
              </a:rPr>
              <a:t>предоставить личные </a:t>
            </a:r>
            <a:r>
              <a:rPr lang="ru-RU" sz="2400" b="1" dirty="0" smtClean="0">
                <a:solidFill>
                  <a:srgbClr val="00B050"/>
                </a:solidFill>
              </a:rPr>
              <a:t>данные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Ребенок может стать жертвой запугивания через интернет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endParaRPr lang="ru-RU" sz="24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B050"/>
                </a:solidFill>
              </a:rPr>
              <a:t>Ребенок </a:t>
            </a:r>
            <a:r>
              <a:rPr lang="ru-RU" sz="2400" b="1" dirty="0" smtClean="0">
                <a:solidFill>
                  <a:srgbClr val="00B050"/>
                </a:solidFill>
              </a:rPr>
              <a:t>может стать жертвой домогательств педофила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95600" y="609600"/>
            <a:ext cx="6248400" cy="487363"/>
          </a:xfrm>
        </p:spPr>
        <p:txBody>
          <a:bodyPr/>
          <a:lstStyle/>
          <a:p>
            <a:r>
              <a:rPr lang="ru-RU" dirty="0" smtClean="0"/>
              <a:t>Тревожная статистика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56" y="1357297"/>
            <a:ext cx="2666170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857496"/>
            <a:ext cx="2614617" cy="132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000636"/>
            <a:ext cx="2571768" cy="130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14678" y="142873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44% детей подвергались сексуальным домогательствам в Интернете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00232" y="321468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28% детей посещают порнографические </a:t>
            </a:r>
            <a:r>
              <a:rPr lang="ru-RU" dirty="0" err="1" smtClean="0"/>
              <a:t>веб-страницы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28992" y="514351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50% детей выходят в Интернет одни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Правила для защиты детей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28844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2025650" y="37766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2025650" y="4691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 bwMode="white">
          <a:xfrm>
            <a:off x="467544" y="1556792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Blackadder ITC" pitchFamily="82" charset="0"/>
                <a:ea typeface="+mj-ea"/>
                <a:cs typeface="+mj-cs"/>
              </a:rPr>
              <a:t>Семейное соглашение о работе в Интернет</a:t>
            </a: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Blackadder ITC" pitchFamily="82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Blackadder ITC" pitchFamily="82" charset="0"/>
                <a:ea typeface="+mj-ea"/>
                <a:cs typeface="+mj-cs"/>
              </a:rPr>
            </a:b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Blackadder ITC" pitchFamily="82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395536" y="1988840"/>
            <a:ext cx="8229600" cy="34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lackadder ITC" pitchFamily="82" charset="0"/>
                <a:ea typeface="+mn-ea"/>
                <a:cs typeface="+mn-cs"/>
              </a:rPr>
              <a:t>Какие сайты могут посещать ваши дети и что они могут там делать;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lackadder ITC" pitchFamily="82" charset="0"/>
                <a:ea typeface="+mn-ea"/>
                <a:cs typeface="+mn-cs"/>
              </a:rPr>
              <a:t>Сколько времени дети могут проводить в Интернет;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lackadder ITC" pitchFamily="82" charset="0"/>
                <a:ea typeface="+mn-ea"/>
                <a:cs typeface="+mn-cs"/>
              </a:rPr>
              <a:t>Что делать, если ваших детей что-то беспокоит при посещении Интернет;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lackadder ITC" pitchFamily="82" charset="0"/>
                <a:ea typeface="+mn-ea"/>
                <a:cs typeface="+mn-cs"/>
              </a:rPr>
              <a:t>Как защитить личные данные;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lackadder ITC" pitchFamily="82" charset="0"/>
                <a:ea typeface="+mn-ea"/>
                <a:cs typeface="+mn-cs"/>
              </a:rPr>
              <a:t>Как следить за безопасностью;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lackadder ITC" pitchFamily="82" charset="0"/>
                <a:ea typeface="+mn-ea"/>
                <a:cs typeface="+mn-cs"/>
              </a:rPr>
              <a:t>Как вести себя вежливо;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lackadder ITC" pitchFamily="82" charset="0"/>
                <a:ea typeface="+mn-ea"/>
                <a:cs typeface="+mn-cs"/>
              </a:rPr>
              <a:t>Как пользоваться чатами, группами новостей и службами мгновенных сообщений.</a:t>
            </a:r>
          </a:p>
        </p:txBody>
      </p:sp>
      <p:pic>
        <p:nvPicPr>
          <p:cNvPr id="8" name="Picture 2" descr="C:\Documents and Settings\User\Мои документы\Мои рисунки\интернет - угрозы\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085184"/>
            <a:ext cx="201612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332656"/>
            <a:ext cx="6248400" cy="487363"/>
          </a:xfrm>
        </p:spPr>
        <p:txBody>
          <a:bodyPr/>
          <a:lstStyle/>
          <a:p>
            <a:r>
              <a:rPr lang="ru-RU" sz="3600" dirty="0" smtClean="0"/>
              <a:t>Правила для защиты детей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28844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2025650" y="37766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2025650" y="4691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29289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Если дети общаются в чатах, используют программы мгновенного обмена сообщениями, играют или занимаются чем-то иным, требующим регистрационного имени, помогите ребенку его выбрать и убедитесь, что оно не содержит никакой личной информации. </a:t>
            </a:r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799420"/>
            <a:ext cx="5370358" cy="305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2000" b="1" dirty="0" smtClean="0">
                <a:latin typeface="+mn-lt"/>
                <a:ea typeface="+mn-ea"/>
                <a:cs typeface="+mn-cs"/>
              </a:rPr>
              <a:t>Встреча </a:t>
            </a:r>
            <a:r>
              <a:rPr lang="ru-RU" sz="2000" b="1" dirty="0">
                <a:latin typeface="+mn-lt"/>
                <a:ea typeface="+mn-ea"/>
                <a:cs typeface="+mn-cs"/>
              </a:rPr>
              <a:t>в реальной жизни со знакомыми по </a:t>
            </a:r>
            <a:r>
              <a:rPr lang="ru-RU" sz="2000" b="1" dirty="0" err="1">
                <a:latin typeface="+mn-lt"/>
                <a:ea typeface="+mn-ea"/>
                <a:cs typeface="+mn-cs"/>
              </a:rPr>
              <a:t>Интернет-общению</a:t>
            </a:r>
            <a:r>
              <a:rPr lang="ru-RU" sz="2000" b="1" dirty="0">
                <a:latin typeface="+mn-lt"/>
                <a:ea typeface="+mn-ea"/>
                <a:cs typeface="+mn-cs"/>
              </a:rPr>
              <a:t> не является очень хорошей идеей, поскольку люди могут быть разными в электронном общении и при реальной встрече, и, если ребенок желает встретиться с ними, родителям следует пойти на первую встречу </a:t>
            </a:r>
            <a:r>
              <a:rPr lang="ru-RU" sz="2000" b="1" dirty="0" smtClean="0">
                <a:latin typeface="+mn-lt"/>
                <a:ea typeface="+mn-ea"/>
                <a:cs typeface="+mn-cs"/>
              </a:rPr>
              <a:t>вместе</a:t>
            </a:r>
            <a:r>
              <a:rPr lang="ru-RU" sz="2000" b="1" dirty="0" smtClean="0"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ru-RU" sz="1800" dirty="0" smtClean="0"/>
          </a:p>
          <a:p>
            <a:pPr lvl="0"/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71810"/>
            <a:ext cx="19288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11760" y="3645024"/>
            <a:ext cx="614366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Ребенок должен понять, что его виртуальный собеседник может выдавать себя за другого.</a:t>
            </a:r>
            <a:endParaRPr lang="ru-RU" sz="1600" b="1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332656"/>
            <a:ext cx="6248400" cy="487363"/>
          </a:xfrm>
        </p:spPr>
        <p:txBody>
          <a:bodyPr/>
          <a:lstStyle/>
          <a:p>
            <a:r>
              <a:rPr lang="ru-RU" sz="3600" dirty="0" smtClean="0"/>
              <a:t>Правила для защиты детей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23528" y="5013176"/>
            <a:ext cx="82296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Старайтесь регулярно проверять список контактов своих детей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28844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2025650" y="37766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2025650" y="4691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332656"/>
            <a:ext cx="6248400" cy="487363"/>
          </a:xfrm>
        </p:spPr>
        <p:txBody>
          <a:bodyPr/>
          <a:lstStyle/>
          <a:p>
            <a:r>
              <a:rPr lang="ru-RU" sz="3600" dirty="0" smtClean="0"/>
              <a:t>Правила для защиты детей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496944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Груминг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Беспокойное поведение (депрессия, нежелание идти в школу)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Неприязнь к Интернету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Нервозность при получении новых сообщений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68760"/>
            <a:ext cx="324168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28844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2025650" y="37766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2025650" y="4691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332656"/>
            <a:ext cx="6248400" cy="487363"/>
          </a:xfrm>
        </p:spPr>
        <p:txBody>
          <a:bodyPr/>
          <a:lstStyle/>
          <a:p>
            <a:r>
              <a:rPr lang="ru-RU" sz="3600" dirty="0" smtClean="0"/>
              <a:t>Правила для защиты детей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51054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Научите детей уважать других в интернете. Убедитесь, что они знают о том,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правила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хорошего поведения действуют везде — даже в виртуальном мире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797152"/>
            <a:ext cx="3149993" cy="190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23528" y="3356992"/>
            <a:ext cx="540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Настаивайте, чтобы дети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   уважали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собственность других в интернете. Объясните, что незаконное копирование чужой работы — музыки, компьютерных игр и других программ — является кражей</a:t>
            </a:r>
            <a:endParaRPr lang="ru-RU" sz="28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28844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2025650" y="37766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2025650" y="4691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332656"/>
            <a:ext cx="6248400" cy="487363"/>
          </a:xfrm>
        </p:spPr>
        <p:txBody>
          <a:bodyPr/>
          <a:lstStyle/>
          <a:p>
            <a:r>
              <a:rPr lang="ru-RU" sz="3600" dirty="0" smtClean="0"/>
              <a:t>Правила для защиты детей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054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Интернет это замечательное средство </a:t>
            </a:r>
            <a:r>
              <a:rPr lang="ru-RU" sz="2400" b="1" dirty="0" smtClean="0"/>
              <a:t>общения,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/>
              <a:t>особенно </a:t>
            </a:r>
            <a:r>
              <a:rPr lang="ru-RU" sz="2400" b="1" dirty="0" smtClean="0"/>
              <a:t>для стеснительных, испытывающих </a:t>
            </a:r>
            <a:endParaRPr lang="ru-RU" sz="2400" b="1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/>
              <a:t>сложности </a:t>
            </a:r>
            <a:r>
              <a:rPr lang="ru-RU" sz="2400" b="1" dirty="0" smtClean="0"/>
              <a:t>в общении детей. </a:t>
            </a:r>
            <a:r>
              <a:rPr lang="ru-RU" sz="2400" b="1" dirty="0" smtClean="0"/>
              <a:t>Однако </a:t>
            </a:r>
            <a:r>
              <a:rPr lang="ru-RU" sz="2400" b="1" dirty="0" smtClean="0"/>
              <a:t>этот </a:t>
            </a:r>
            <a:r>
              <a:rPr lang="ru-RU" sz="2400" b="1" dirty="0" smtClean="0"/>
              <a:t>путь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/>
              <a:t>ведет </a:t>
            </a:r>
            <a:r>
              <a:rPr lang="ru-RU" sz="2400" b="1" dirty="0" smtClean="0"/>
              <a:t>к </a:t>
            </a:r>
            <a:r>
              <a:rPr lang="ru-RU" sz="2400" b="1" dirty="0" smtClean="0"/>
              <a:t>формированию </a:t>
            </a:r>
            <a:r>
              <a:rPr lang="ru-RU" sz="2400" b="1" dirty="0" err="1" smtClean="0"/>
              <a:t>Интернет-зависимости</a:t>
            </a:r>
            <a:r>
              <a:rPr lang="ru-RU" sz="2400" b="1" dirty="0" smtClean="0"/>
              <a:t>. </a:t>
            </a:r>
            <a:endParaRPr lang="ru-RU" sz="2400" b="1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/>
              <a:t>Тест на интернет-зависимость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http</a:t>
            </a:r>
            <a:r>
              <a:rPr lang="en-US" sz="2400" b="1" dirty="0" smtClean="0">
                <a:solidFill>
                  <a:srgbClr val="C00000"/>
                </a:solidFill>
              </a:rPr>
              <a:t>://www.psyhelp.ru/internet/test.php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hlink"/>
                </a:solidFill>
              </a:rPr>
              <a:t>«Дети </a:t>
            </a:r>
            <a:r>
              <a:rPr lang="ru-RU" sz="2400" b="1" dirty="0" err="1" smtClean="0">
                <a:solidFill>
                  <a:schemeClr val="hlink"/>
                </a:solidFill>
              </a:rPr>
              <a:t>онлайн</a:t>
            </a:r>
            <a:r>
              <a:rPr lang="ru-RU" sz="2400" b="1" dirty="0" smtClean="0">
                <a:solidFill>
                  <a:schemeClr val="hlink"/>
                </a:solidFill>
              </a:rPr>
              <a:t>» </a:t>
            </a:r>
            <a:r>
              <a:rPr lang="ru-RU" sz="2400" b="1" dirty="0" err="1" smtClean="0">
                <a:solidFill>
                  <a:srgbClr val="C00000"/>
                </a:solidFill>
              </a:rPr>
              <a:t>www.detionline.com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i="1" dirty="0" smtClean="0"/>
              <a:t>Горячая линия: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8 800 25 000 </a:t>
            </a:r>
            <a:r>
              <a:rPr lang="ru-RU" sz="2400" b="1" dirty="0" smtClean="0">
                <a:solidFill>
                  <a:srgbClr val="C00000"/>
                </a:solidFill>
              </a:rPr>
              <a:t>15  </a:t>
            </a:r>
          </a:p>
          <a:p>
            <a:pPr>
              <a:buNone/>
            </a:pPr>
            <a:r>
              <a:rPr lang="ru-RU" sz="2400" b="1" u="sng" dirty="0" err="1" smtClean="0">
                <a:solidFill>
                  <a:srgbClr val="C00000"/>
                </a:solidFill>
                <a:hlinkClick r:id="rId2"/>
              </a:rPr>
              <a:t>helpline@detionline.com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4024064" cy="267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2cdb2004167l">
  <a:themeElements>
    <a:clrScheme name="Тема Office 3">
      <a:dk1>
        <a:srgbClr val="132767"/>
      </a:dk1>
      <a:lt1>
        <a:srgbClr val="FFFFFF"/>
      </a:lt1>
      <a:dk2>
        <a:srgbClr val="184BB2"/>
      </a:dk2>
      <a:lt2>
        <a:srgbClr val="C0C0C0"/>
      </a:lt2>
      <a:accent1>
        <a:srgbClr val="22A2E2"/>
      </a:accent1>
      <a:accent2>
        <a:srgbClr val="81CFEB"/>
      </a:accent2>
      <a:accent3>
        <a:srgbClr val="FFFFFF"/>
      </a:accent3>
      <a:accent4>
        <a:srgbClr val="0E2057"/>
      </a:accent4>
      <a:accent5>
        <a:srgbClr val="ABCEEE"/>
      </a:accent5>
      <a:accent6>
        <a:srgbClr val="74BBD5"/>
      </a:accent6>
      <a:hlink>
        <a:srgbClr val="55ABA9"/>
      </a:hlink>
      <a:folHlink>
        <a:srgbClr val="DCCA4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5238D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471C78"/>
        </a:accent4>
        <a:accent5>
          <a:srgbClr val="C3CCF4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 3">
    <a:dk1>
      <a:srgbClr val="132767"/>
    </a:dk1>
    <a:lt1>
      <a:srgbClr val="FFFFFF"/>
    </a:lt1>
    <a:dk2>
      <a:srgbClr val="184BB2"/>
    </a:dk2>
    <a:lt2>
      <a:srgbClr val="C0C0C0"/>
    </a:lt2>
    <a:accent1>
      <a:srgbClr val="22A2E2"/>
    </a:accent1>
    <a:accent2>
      <a:srgbClr val="81CFEB"/>
    </a:accent2>
    <a:accent3>
      <a:srgbClr val="FFFFFF"/>
    </a:accent3>
    <a:accent4>
      <a:srgbClr val="0E2057"/>
    </a:accent4>
    <a:accent5>
      <a:srgbClr val="ABCEEE"/>
    </a:accent5>
    <a:accent6>
      <a:srgbClr val="74BBD5"/>
    </a:accent6>
    <a:hlink>
      <a:srgbClr val="55ABA9"/>
    </a:hlink>
    <a:folHlink>
      <a:srgbClr val="DCCA4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502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32cdb2004167l</vt:lpstr>
      <vt:lpstr>Image</vt:lpstr>
      <vt:lpstr>БЕЗОПАСНОСТЬ ДЕТЕЙ  В ИНТЕРНЕТЕ </vt:lpstr>
      <vt:lpstr>При использовании интернета детьми возможны следующие ситуации, угрожающие как безопасности вашего компьютера, так и личной безопасности ребенка:</vt:lpstr>
      <vt:lpstr>Тревожная статистика</vt:lpstr>
      <vt:lpstr>Правила для защиты детей</vt:lpstr>
      <vt:lpstr>Правила для защиты детей</vt:lpstr>
      <vt:lpstr>Правила для защиты детей</vt:lpstr>
      <vt:lpstr>Правила для защиты детей</vt:lpstr>
      <vt:lpstr>Правила для защиты детей</vt:lpstr>
      <vt:lpstr>Правила для защиты детей</vt:lpstr>
      <vt:lpstr>Правила для защиты детей</vt:lpstr>
      <vt:lpstr>Правила для защиты детей</vt:lpstr>
      <vt:lpstr>Программы-фильтры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  В ИНТЕРНЕТЕ</dc:title>
  <dc:creator>Маша</dc:creator>
  <cp:lastModifiedBy>User</cp:lastModifiedBy>
  <cp:revision>36</cp:revision>
  <dcterms:created xsi:type="dcterms:W3CDTF">2010-03-25T20:10:23Z</dcterms:created>
  <dcterms:modified xsi:type="dcterms:W3CDTF">2018-02-27T13:38:14Z</dcterms:modified>
</cp:coreProperties>
</file>